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5" r:id="rId2"/>
    <p:sldId id="264" r:id="rId3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  <a:srgbClr val="FFC35B"/>
    <a:srgbClr val="202F3B"/>
    <a:srgbClr val="006980"/>
    <a:srgbClr val="C6D1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27" autoAdjust="0"/>
    <p:restoredTop sz="94660"/>
  </p:normalViewPr>
  <p:slideViewPr>
    <p:cSldViewPr snapToGrid="0">
      <p:cViewPr>
        <p:scale>
          <a:sx n="150" d="100"/>
          <a:sy n="150" d="100"/>
        </p:scale>
        <p:origin x="-200" y="-2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7E2497-BCC1-412E-9D29-309D805288C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0BC6B-1A11-4B42-84D7-5DF291D35BC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974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2451-35FC-4B7A-9A2E-BCE79A6BEBD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06FE-BD25-43B7-9026-F4CBE9EF61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850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2451-35FC-4B7A-9A2E-BCE79A6BEBD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06FE-BD25-43B7-9026-F4CBE9EF61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6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2451-35FC-4B7A-9A2E-BCE79A6BEBD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06FE-BD25-43B7-9026-F4CBE9EF61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509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2451-35FC-4B7A-9A2E-BCE79A6BEBD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06FE-BD25-43B7-9026-F4CBE9EF61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249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2451-35FC-4B7A-9A2E-BCE79A6BEBD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06FE-BD25-43B7-9026-F4CBE9EF61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2516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2451-35FC-4B7A-9A2E-BCE79A6BEBD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06FE-BD25-43B7-9026-F4CBE9EF61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368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2451-35FC-4B7A-9A2E-BCE79A6BEBD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06FE-BD25-43B7-9026-F4CBE9EF61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139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2451-35FC-4B7A-9A2E-BCE79A6BEBD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06FE-BD25-43B7-9026-F4CBE9EF61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601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2451-35FC-4B7A-9A2E-BCE79A6BEBD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06FE-BD25-43B7-9026-F4CBE9EF61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347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2451-35FC-4B7A-9A2E-BCE79A6BEBD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06FE-BD25-43B7-9026-F4CBE9EF61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42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42451-35FC-4B7A-9A2E-BCE79A6BEBD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406FE-BD25-43B7-9026-F4CBE9EF61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527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2451-35FC-4B7A-9A2E-BCE79A6BEBD4}" type="datetimeFigureOut">
              <a:rPr lang="it-IT" smtClean="0"/>
              <a:t>30/05/2023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406FE-BD25-43B7-9026-F4CBE9EF617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271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187" y="1361869"/>
            <a:ext cx="2003898" cy="826851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36187" y="175418"/>
            <a:ext cx="2003898" cy="1089177"/>
          </a:xfrm>
          <a:prstGeom prst="rect">
            <a:avLst/>
          </a:prstGeom>
          <a:ln>
            <a:solidFill>
              <a:srgbClr val="1F4E79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  <a:latin typeface="Tw Cen MT" panose="020B0602020104020603" pitchFamily="34" charset="0"/>
              </a:rPr>
              <a:t>LOGO</a:t>
            </a:r>
            <a:endParaRPr lang="it-IT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32098" y="1367129"/>
            <a:ext cx="4467159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I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: </a:t>
            </a:r>
            <a:r>
              <a:rPr lang="ru-RU" sz="1400" b="1" dirty="0">
                <a:solidFill>
                  <a:schemeClr val="tx2"/>
                </a:solidFill>
                <a:latin typeface="Tw Cen MT" panose="020B0602020104020603" pitchFamily="34" charset="0"/>
              </a:rPr>
              <a:t>Краткое описание проекта</a:t>
            </a:r>
            <a:endParaRPr lang="en-US" sz="1400" b="1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algn="just"/>
            <a:r>
              <a:rPr lang="en-US" sz="1100" dirty="0" smtClean="0">
                <a:solidFill>
                  <a:srgbClr val="000000"/>
                </a:solidFill>
                <a:effectLst/>
                <a:ea typeface="Arial Unicode MS" panose="020B0604020202020204" pitchFamily="34" charset="-128"/>
              </a:rPr>
              <a:t>[</a:t>
            </a:r>
            <a:r>
              <a:rPr lang="ru-RU" sz="1100" dirty="0" smtClean="0">
                <a:solidFill>
                  <a:srgbClr val="000000"/>
                </a:solidFill>
                <a:effectLst/>
                <a:ea typeface="Arial Unicode MS" panose="020B0604020202020204" pitchFamily="34" charset="-128"/>
              </a:rPr>
              <a:t>Предоставьте краткое описание вашего проекта, миссия компании</a:t>
            </a:r>
            <a:r>
              <a:rPr lang="en-US" sz="1100" dirty="0" smtClean="0">
                <a:solidFill>
                  <a:srgbClr val="000000"/>
                </a:solidFill>
                <a:effectLst/>
                <a:ea typeface="Arial Unicode MS" panose="020B0604020202020204" pitchFamily="34" charset="-128"/>
              </a:rPr>
              <a:t>]</a:t>
            </a:r>
          </a:p>
          <a:p>
            <a:pPr algn="just"/>
            <a:endParaRPr lang="en-US" sz="800" dirty="0" smtClean="0">
              <a:solidFill>
                <a:srgbClr val="000000"/>
              </a:solidFill>
              <a:ea typeface="Arial Unicode MS" panose="020B0604020202020204" pitchFamily="34" charset="-128"/>
            </a:endParaRPr>
          </a:p>
          <a:p>
            <a:pPr lvl="0" algn="just"/>
            <a:r>
              <a:rPr lang="en-US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II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: Проблема / Возможность</a:t>
            </a:r>
            <a:endParaRPr lang="it-IT" sz="1400" b="1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algn="just"/>
            <a:r>
              <a:rPr lang="en-US" sz="1100" dirty="0" smtClean="0">
                <a:solidFill>
                  <a:prstClr val="black"/>
                </a:solidFill>
              </a:rPr>
              <a:t>[</a:t>
            </a:r>
            <a:r>
              <a:rPr lang="ru-RU" sz="1100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Укажите, </a:t>
            </a:r>
            <a:r>
              <a:rPr lang="ru-RU" sz="1100" dirty="0">
                <a:solidFill>
                  <a:srgbClr val="000000"/>
                </a:solidFill>
                <a:ea typeface="Arial Unicode MS" panose="020B0604020202020204" pitchFamily="34" charset="-128"/>
              </a:rPr>
              <a:t>какую </a:t>
            </a:r>
            <a:r>
              <a:rPr lang="ru-RU" sz="1100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проблему конечного потребителя </a:t>
            </a:r>
            <a:r>
              <a:rPr lang="ru-RU" sz="1100" dirty="0">
                <a:solidFill>
                  <a:srgbClr val="000000"/>
                </a:solidFill>
                <a:ea typeface="Arial Unicode MS" panose="020B0604020202020204" pitchFamily="34" charset="-128"/>
              </a:rPr>
              <a:t>решает </a:t>
            </a:r>
            <a:r>
              <a:rPr lang="ru-RU" sz="1100" dirty="0" smtClean="0">
                <a:solidFill>
                  <a:srgbClr val="000000"/>
                </a:solidFill>
                <a:ea typeface="Arial Unicode MS" panose="020B0604020202020204" pitchFamily="34" charset="-128"/>
              </a:rPr>
              <a:t>проект, опишите профиль целевого клиента. Не используйте сложные профессиональные термины</a:t>
            </a:r>
            <a:r>
              <a:rPr lang="en-US" sz="1100" dirty="0" smtClean="0">
                <a:solidFill>
                  <a:prstClr val="black"/>
                </a:solidFill>
              </a:rPr>
              <a:t>]</a:t>
            </a:r>
          </a:p>
          <a:p>
            <a:pPr algn="just"/>
            <a:endParaRPr lang="en-US" sz="800" dirty="0">
              <a:solidFill>
                <a:prstClr val="black"/>
              </a:solidFill>
              <a:effectLst/>
              <a:ea typeface="Arial Unicode MS" panose="020B0604020202020204" pitchFamily="34" charset="-128"/>
            </a:endParaRPr>
          </a:p>
          <a:p>
            <a:pPr algn="just"/>
            <a:r>
              <a:rPr lang="en-US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III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: Решение / Продукт</a:t>
            </a:r>
            <a:endParaRPr lang="it-IT" sz="1400" b="1" dirty="0" smtClean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lvl="0" algn="just"/>
            <a:r>
              <a:rPr lang="en-US" sz="1100" dirty="0" smtClean="0">
                <a:solidFill>
                  <a:prstClr val="black"/>
                </a:solidFill>
              </a:rPr>
              <a:t>[</a:t>
            </a:r>
            <a:r>
              <a:rPr lang="ru-RU" sz="1100" dirty="0" smtClean="0">
                <a:solidFill>
                  <a:prstClr val="black"/>
                </a:solidFill>
              </a:rPr>
              <a:t>Опишите, как вы планируете решить проблему или использовать возможность. Сфокусируйтесь на описании стоимостного предложения и преимуществах для потребителя.</a:t>
            </a:r>
            <a:r>
              <a:rPr lang="en-US" sz="1100" dirty="0" smtClean="0">
                <a:solidFill>
                  <a:prstClr val="black"/>
                </a:solidFill>
              </a:rPr>
              <a:t>]</a:t>
            </a:r>
            <a:endParaRPr lang="it-IT" sz="11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effectLst/>
              <a:ea typeface="Arial Unicode MS" panose="020B0604020202020204" pitchFamily="34" charset="-128"/>
            </a:endParaRPr>
          </a:p>
          <a:p>
            <a:pPr algn="just"/>
            <a:r>
              <a:rPr lang="en-US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IV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: Бизнес модель</a:t>
            </a:r>
            <a:endParaRPr lang="it-IT" sz="1400" b="1" dirty="0" smtClean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lvl="0" algn="just"/>
            <a:r>
              <a:rPr lang="en-US" sz="1100" dirty="0" smtClean="0">
                <a:solidFill>
                  <a:prstClr val="black"/>
                </a:solidFill>
              </a:rPr>
              <a:t>[</a:t>
            </a:r>
            <a:r>
              <a:rPr lang="ru-RU" sz="1100" dirty="0" smtClean="0">
                <a:solidFill>
                  <a:prstClr val="black"/>
                </a:solidFill>
              </a:rPr>
              <a:t>Опишите схему продаж продукта / услуги, ожидаемый уровень </a:t>
            </a:r>
            <a:r>
              <a:rPr lang="ru-RU" sz="1100" dirty="0" err="1" smtClean="0">
                <a:solidFill>
                  <a:prstClr val="black"/>
                </a:solidFill>
              </a:rPr>
              <a:t>маржинальности</a:t>
            </a:r>
            <a:r>
              <a:rPr lang="en-US" sz="1100" dirty="0" smtClean="0">
                <a:solidFill>
                  <a:prstClr val="black"/>
                </a:solidFill>
              </a:rPr>
              <a:t>.]</a:t>
            </a:r>
            <a:endParaRPr lang="it-IT" sz="11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effectLst/>
              <a:ea typeface="Arial Unicode MS" panose="020B0604020202020204" pitchFamily="34" charset="-128"/>
            </a:endParaRPr>
          </a:p>
          <a:p>
            <a:pPr algn="just"/>
            <a:r>
              <a:rPr lang="en-US" sz="1400" b="1" dirty="0">
                <a:solidFill>
                  <a:schemeClr val="tx2"/>
                </a:solidFill>
                <a:latin typeface="Tw Cen MT" panose="020B0602020104020603" pitchFamily="34" charset="0"/>
              </a:rPr>
              <a:t>V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: Рынок</a:t>
            </a:r>
            <a:endParaRPr lang="it-IT" sz="1400" b="1" dirty="0" smtClean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lvl="0" algn="just"/>
            <a:r>
              <a:rPr lang="en-US" sz="1100" dirty="0" smtClean="0">
                <a:solidFill>
                  <a:prstClr val="black"/>
                </a:solidFill>
              </a:rPr>
              <a:t>[</a:t>
            </a:r>
            <a:r>
              <a:rPr lang="ru-RU" sz="1100" dirty="0" smtClean="0">
                <a:solidFill>
                  <a:prstClr val="black"/>
                </a:solidFill>
              </a:rPr>
              <a:t>Опишите целевой рынок, его текущий и прогнозируемый размер, темпы роста, укажите ожидаемую долю на рынке.</a:t>
            </a:r>
            <a:r>
              <a:rPr lang="en-US" sz="1100" dirty="0" smtClean="0">
                <a:solidFill>
                  <a:prstClr val="black"/>
                </a:solidFill>
              </a:rPr>
              <a:t>]</a:t>
            </a:r>
            <a:endParaRPr lang="it-IT" sz="11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effectLst/>
              <a:ea typeface="Arial Unicode MS" panose="020B0604020202020204" pitchFamily="34" charset="-128"/>
            </a:endParaRPr>
          </a:p>
          <a:p>
            <a:pPr algn="just"/>
            <a:r>
              <a:rPr lang="en-US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VI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: Конкуренты</a:t>
            </a:r>
            <a:endParaRPr lang="it-IT" sz="1400" b="1" dirty="0" smtClean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lvl="0" algn="just"/>
            <a:r>
              <a:rPr lang="en-US" sz="1100" dirty="0" smtClean="0">
                <a:solidFill>
                  <a:prstClr val="black"/>
                </a:solidFill>
              </a:rPr>
              <a:t>[</a:t>
            </a:r>
            <a:r>
              <a:rPr lang="ru-RU" sz="1100" dirty="0" smtClean="0">
                <a:solidFill>
                  <a:prstClr val="black"/>
                </a:solidFill>
              </a:rPr>
              <a:t>Укажите ваших основных конкурентов, как действующие компании, так и </a:t>
            </a:r>
            <a:r>
              <a:rPr lang="ru-RU" sz="1100" dirty="0" err="1" smtClean="0">
                <a:solidFill>
                  <a:prstClr val="black"/>
                </a:solidFill>
              </a:rPr>
              <a:t>стартапы</a:t>
            </a:r>
            <a:r>
              <a:rPr lang="ru-RU" sz="1100" dirty="0" smtClean="0">
                <a:solidFill>
                  <a:prstClr val="black"/>
                </a:solidFill>
              </a:rPr>
              <a:t>. Опишите ключевые внешние для проекта риски.</a:t>
            </a:r>
            <a:r>
              <a:rPr lang="en-US" sz="1100" dirty="0" smtClean="0">
                <a:solidFill>
                  <a:prstClr val="black"/>
                </a:solidFill>
              </a:rPr>
              <a:t>]</a:t>
            </a:r>
            <a:endParaRPr lang="it-IT" sz="11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effectLst/>
              <a:ea typeface="Arial Unicode MS" panose="020B0604020202020204" pitchFamily="34" charset="-128"/>
            </a:endParaRPr>
          </a:p>
          <a:p>
            <a:pPr lvl="0" algn="just"/>
            <a:r>
              <a:rPr lang="en-US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VII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: Конкурентные преимущества</a:t>
            </a:r>
            <a:endParaRPr lang="it-IT" sz="1400" b="1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lvl="0" algn="just"/>
            <a:r>
              <a:rPr lang="en-US" sz="1100" dirty="0" smtClean="0">
                <a:solidFill>
                  <a:prstClr val="black"/>
                </a:solidFill>
              </a:rPr>
              <a:t>[</a:t>
            </a:r>
            <a:r>
              <a:rPr lang="ru-RU" sz="1100" dirty="0" smtClean="0">
                <a:solidFill>
                  <a:prstClr val="black"/>
                </a:solidFill>
              </a:rPr>
              <a:t>Опишите ваши основные конкурентные преимущества и опишите барьеры входа.</a:t>
            </a:r>
            <a:r>
              <a:rPr lang="en-US" sz="1100" dirty="0" smtClean="0">
                <a:solidFill>
                  <a:prstClr val="black"/>
                </a:solidFill>
              </a:rPr>
              <a:t>]</a:t>
            </a:r>
            <a:endParaRPr lang="it-IT" sz="1100" dirty="0">
              <a:solidFill>
                <a:prstClr val="black"/>
              </a:solidFill>
            </a:endParaRPr>
          </a:p>
          <a:p>
            <a:pPr algn="just"/>
            <a:endParaRPr lang="it-IT" sz="800" dirty="0" smtClean="0">
              <a:effectLst/>
              <a:ea typeface="Arial Unicode MS" panose="020B0604020202020204" pitchFamily="34" charset="-128"/>
            </a:endParaRPr>
          </a:p>
          <a:p>
            <a:pPr lvl="0" algn="just"/>
            <a:r>
              <a:rPr lang="en-US" sz="1400" b="1" dirty="0" smtClean="0">
                <a:solidFill>
                  <a:schemeClr val="tx2"/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VIII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: Стратегия выхода на рынок</a:t>
            </a:r>
            <a:endParaRPr lang="it-IT" sz="1400" b="1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lvl="0" algn="just"/>
            <a:r>
              <a:rPr lang="en-US" sz="1100" dirty="0" smtClean="0">
                <a:solidFill>
                  <a:prstClr val="black"/>
                </a:solidFill>
              </a:rPr>
              <a:t>[</a:t>
            </a:r>
            <a:r>
              <a:rPr lang="ru-RU" sz="1100" dirty="0" smtClean="0">
                <a:solidFill>
                  <a:prstClr val="black"/>
                </a:solidFill>
              </a:rPr>
              <a:t>Опишите ваши планы по маркетингу, развитию партнерских отношений в части продаж. Укажите целевые показатели и сроки в части продаж.</a:t>
            </a:r>
            <a:r>
              <a:rPr lang="en-US" sz="1100" dirty="0" smtClean="0">
                <a:solidFill>
                  <a:prstClr val="black"/>
                </a:solidFill>
              </a:rPr>
              <a:t>]</a:t>
            </a:r>
          </a:p>
          <a:p>
            <a:pPr lvl="0" algn="just"/>
            <a:endParaRPr lang="en-US" sz="1100" dirty="0">
              <a:solidFill>
                <a:prstClr val="black"/>
              </a:solidFill>
            </a:endParaRPr>
          </a:p>
          <a:p>
            <a:pPr lvl="0" algn="just"/>
            <a:r>
              <a:rPr lang="en-US" sz="1400" b="1" dirty="0" smtClean="0">
                <a:solidFill>
                  <a:schemeClr val="tx2"/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IX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: Достигнутые результаты</a:t>
            </a:r>
            <a:endParaRPr lang="it-IT" sz="1400" b="1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lvl="0" algn="just"/>
            <a:r>
              <a:rPr lang="en-US" sz="1100" dirty="0" smtClean="0">
                <a:solidFill>
                  <a:prstClr val="black"/>
                </a:solidFill>
              </a:rPr>
              <a:t>[</a:t>
            </a:r>
            <a:r>
              <a:rPr lang="ru-RU" sz="1100" dirty="0" smtClean="0">
                <a:solidFill>
                  <a:prstClr val="black"/>
                </a:solidFill>
              </a:rPr>
              <a:t>Укажите ваши ключевые достижения с момента старта проекта до текущего момента. Например, значимые результаты НИОКР, количество клиентов, пользователей и пр.</a:t>
            </a:r>
            <a:r>
              <a:rPr lang="en-US" sz="1100" dirty="0" smtClean="0">
                <a:solidFill>
                  <a:prstClr val="black"/>
                </a:solidFill>
              </a:rPr>
              <a:t>]</a:t>
            </a:r>
            <a:endParaRPr lang="en-US" sz="1100" dirty="0" smtClean="0">
              <a:solidFill>
                <a:prstClr val="black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55642" y="1425549"/>
            <a:ext cx="2003898" cy="7684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0"/>
              </a:spcAft>
            </a:pPr>
            <a:r>
              <a:rPr lang="ru-RU" sz="1100" b="1" dirty="0" smtClean="0">
                <a:solidFill>
                  <a:schemeClr val="bg1"/>
                </a:solidFill>
                <a:effectLst/>
                <a:latin typeface="Tw Cen MT" panose="020B06020201040206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КОНТАКТНАЯ ИНФОРМАЦИЯ</a:t>
            </a:r>
            <a:endParaRPr lang="en-US" sz="1100" b="1" dirty="0" smtClean="0">
              <a:solidFill>
                <a:schemeClr val="bg1"/>
              </a:solidFill>
              <a:effectLst/>
              <a:latin typeface="Tw Cen MT" panose="020B0602020104020603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ctr">
              <a:spcAft>
                <a:spcPts val="0"/>
              </a:spcAft>
            </a:pPr>
            <a:r>
              <a:rPr lang="ru-RU" sz="1100" dirty="0" smtClean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Наименование компании</a:t>
            </a:r>
            <a:endParaRPr lang="en-US" sz="1100" dirty="0" smtClean="0">
              <a:solidFill>
                <a:schemeClr val="bg1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Адрес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/>
            </a:r>
            <a:b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</a:b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Телефон</a:t>
            </a:r>
          </a:p>
          <a:p>
            <a:pPr lvl="0">
              <a:spcAft>
                <a:spcPts val="0"/>
              </a:spcAft>
            </a:pPr>
            <a:r>
              <a:rPr lang="ru-RU" sz="1100" dirty="0" smtClean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Сайт</a:t>
            </a:r>
          </a:p>
          <a:p>
            <a:pPr lvl="0">
              <a:spcAft>
                <a:spcPts val="0"/>
              </a:spcAft>
            </a:pP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E-mail</a:t>
            </a:r>
            <a:endParaRPr lang="it-IT" sz="1100" dirty="0" smtClean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indent="-114300" algn="just">
              <a:spcAft>
                <a:spcPts val="0"/>
              </a:spcAft>
            </a:pP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it-IT" sz="1100" dirty="0" smtClean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200"/>
              </a:spcAft>
            </a:pPr>
            <a:r>
              <a:rPr lang="ru-RU" sz="1000" b="1" dirty="0" smtClean="0">
                <a:solidFill>
                  <a:schemeClr val="bg1"/>
                </a:solidFill>
                <a:effectLst/>
                <a:latin typeface="Tw Cen MT" panose="020B0602020104020603" pitchFamily="34" charset="0"/>
                <a:ea typeface="MS Mincho" panose="02020609040205080304" pitchFamily="49" charset="-128"/>
              </a:rPr>
              <a:t>ФИНАНСОВАЯ ИНФОРМАЦИЯ</a:t>
            </a:r>
            <a:endParaRPr lang="it-IT" sz="1000" b="1" dirty="0" smtClean="0">
              <a:solidFill>
                <a:schemeClr val="bg1"/>
              </a:solidFill>
              <a:effectLst/>
              <a:latin typeface="Tw Cen MT" panose="020B0602020104020603" pitchFamily="34" charset="0"/>
              <a:ea typeface="MS Mincho" panose="02020609040205080304" pitchFamily="49" charset="-128"/>
            </a:endParaRPr>
          </a:p>
          <a:p>
            <a:pPr lvl="0">
              <a:spcAft>
                <a:spcPts val="0"/>
              </a:spcAft>
            </a:pPr>
            <a:r>
              <a:rPr lang="ru-RU" sz="1100" b="1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Стадия проекта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MVP / TRL</a:t>
            </a:r>
            <a:endParaRPr lang="it-IT" sz="1100" dirty="0" smtClean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sz="1100" b="1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Текущие инвестиции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3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60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млн руб.</a:t>
            </a:r>
            <a:endParaRPr lang="it-IT" sz="1100" dirty="0" smtClean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sz="1100" b="1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Ежемесячные расходы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1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0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млн руб.</a:t>
            </a:r>
            <a:endParaRPr lang="it-IT" sz="1100" dirty="0" smtClean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ru-RU" sz="1100" b="1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Необходимые инвестиции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40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0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млн руб.</a:t>
            </a:r>
            <a:endParaRPr lang="en-US" sz="1100" dirty="0" smtClean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100" dirty="0" smtClean="0">
              <a:solidFill>
                <a:schemeClr val="bg1"/>
              </a:solidFill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</a:pPr>
            <a:r>
              <a:rPr lang="ru-RU" sz="1100" b="1" dirty="0" smtClean="0">
                <a:solidFill>
                  <a:schemeClr val="bg1"/>
                </a:solidFill>
                <a:latin typeface="Tw Cen MT" panose="020B06020201040206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НА ЧТО НУЖНЫ ДЕНЬГИ</a:t>
            </a:r>
            <a:endParaRPr lang="en-US" sz="1100" b="1" dirty="0" smtClean="0">
              <a:solidFill>
                <a:schemeClr val="bg1"/>
              </a:solidFill>
              <a:latin typeface="Tw Cen MT" panose="020B0602020104020603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ru-RU" sz="1100" dirty="0" smtClean="0">
                <a:solidFill>
                  <a:schemeClr val="bg1"/>
                </a:solidFill>
              </a:rPr>
              <a:t>Развитие продукта 100 млн руб.</a:t>
            </a:r>
            <a:endParaRPr lang="en-US" sz="1100" dirty="0" smtClean="0">
              <a:solidFill>
                <a:schemeClr val="bg1"/>
              </a:solidFill>
            </a:endParaRPr>
          </a:p>
          <a:p>
            <a:pPr algn="just"/>
            <a:r>
              <a:rPr lang="ru-RU" sz="1100" dirty="0" smtClean="0">
                <a:solidFill>
                  <a:schemeClr val="bg1"/>
                </a:solidFill>
              </a:rPr>
              <a:t>Маркетинг / продажи 150 млн руб.</a:t>
            </a:r>
            <a:endParaRPr lang="en-US" sz="1100" dirty="0" smtClean="0">
              <a:solidFill>
                <a:schemeClr val="bg1"/>
              </a:solidFill>
            </a:endParaRPr>
          </a:p>
          <a:p>
            <a:pPr algn="just"/>
            <a:r>
              <a:rPr lang="ru-RU" sz="1100" dirty="0" smtClean="0">
                <a:solidFill>
                  <a:schemeClr val="bg1"/>
                </a:solidFill>
              </a:rPr>
              <a:t>Операционные расходы 100 млн руб.</a:t>
            </a:r>
            <a:endParaRPr lang="en-US" sz="1100" dirty="0" smtClean="0">
              <a:solidFill>
                <a:schemeClr val="bg1"/>
              </a:solidFill>
            </a:endParaRPr>
          </a:p>
          <a:p>
            <a:pPr algn="just"/>
            <a:r>
              <a:rPr lang="ru-RU" sz="1100" dirty="0" smtClean="0">
                <a:solidFill>
                  <a:schemeClr val="bg1"/>
                </a:solidFill>
              </a:rPr>
              <a:t>Юридические расходы и прочее 50 млн руб.</a:t>
            </a:r>
            <a:r>
              <a:rPr lang="en-US" sz="1100" dirty="0" smtClean="0">
                <a:solidFill>
                  <a:schemeClr val="bg1"/>
                </a:solidFill>
              </a:rPr>
              <a:t> </a:t>
            </a:r>
            <a:endParaRPr lang="it-IT" sz="1100" dirty="0">
              <a:solidFill>
                <a:schemeClr val="bg1"/>
              </a:solidFill>
            </a:endParaRP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it-IT" sz="1100" dirty="0" smtClean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14300" indent="-114300" algn="just">
              <a:spcAft>
                <a:spcPts val="0"/>
              </a:spcAft>
            </a:pPr>
            <a:r>
              <a:rPr lang="en-US" sz="1100" dirty="0" smtClean="0">
                <a:solidFill>
                  <a:schemeClr val="bg1"/>
                </a:solidFill>
                <a:effectLst/>
                <a:latin typeface="Tw Cen MT" panose="020B0602020104020603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r>
              <a:rPr lang="ru-RU" sz="1100" b="1" dirty="0" smtClean="0">
                <a:solidFill>
                  <a:schemeClr val="bg1"/>
                </a:solidFill>
                <a:latin typeface="Tw Cen MT" panose="020B0602020104020603" pitchFamily="34" charset="0"/>
                <a:ea typeface="MS Mincho" panose="02020609040205080304" pitchFamily="49" charset="-128"/>
              </a:rPr>
              <a:t>КОМАНДА</a:t>
            </a:r>
            <a:r>
              <a:rPr lang="en-US" sz="1100" b="1" dirty="0" smtClean="0">
                <a:solidFill>
                  <a:schemeClr val="bg1"/>
                </a:solidFill>
                <a:latin typeface="Tw Cen MT" panose="020B0602020104020603" pitchFamily="34" charset="0"/>
                <a:ea typeface="MS Mincho" panose="02020609040205080304" pitchFamily="49" charset="-128"/>
              </a:rPr>
              <a:t>  </a:t>
            </a:r>
            <a:endParaRPr lang="it-IT" sz="1100" b="1" dirty="0" smtClean="0">
              <a:solidFill>
                <a:schemeClr val="bg1"/>
              </a:solidFill>
              <a:effectLst/>
              <a:latin typeface="Tw Cen MT" panose="020B0602020104020603" pitchFamily="34" charset="0"/>
              <a:ea typeface="MS Mincho" panose="02020609040205080304" pitchFamily="49" charset="-128"/>
            </a:endParaRP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CEO </a:t>
            </a:r>
            <a:r>
              <a:rPr lang="ru-RU" sz="1100" b="1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и</a:t>
            </a:r>
            <a:r>
              <a:rPr lang="en-US" sz="1100" b="1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ru-RU" sz="1100" b="1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со-основатель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 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Иван Иванов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Серийный предприниматель.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15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лет опыта в технологических </a:t>
            </a:r>
            <a:r>
              <a:rPr lang="ru-RU" sz="1100" dirty="0" err="1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стартапах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Работал в____.</a:t>
            </a:r>
            <a:endParaRPr lang="it-IT" sz="1100" dirty="0" smtClean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COO </a:t>
            </a:r>
            <a:r>
              <a:rPr lang="ru-RU" sz="1100" b="1" dirty="0" smtClean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и со-основатель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Пётр Петров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10+ опыта работы в таких компаниях, как___. </a:t>
            </a:r>
            <a:endParaRPr lang="it-IT" sz="1100" dirty="0" smtClean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100" b="1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CTO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: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Андрей Андреев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 15+ лет опыта работы в таких компаниях, как____.</a:t>
            </a:r>
            <a:endParaRPr lang="it-IT" sz="1100" dirty="0" smtClean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lnSpc>
                <a:spcPts val="1200"/>
              </a:lnSpc>
              <a:spcAft>
                <a:spcPts val="600"/>
              </a:spcAft>
              <a:tabLst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</a:tabLst>
            </a:pP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  <a:endParaRPr lang="it-IT" sz="1100" dirty="0" smtClean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200"/>
              </a:spcAft>
            </a:pPr>
            <a:r>
              <a:rPr lang="ru-RU" sz="1100" b="1" dirty="0" smtClean="0">
                <a:solidFill>
                  <a:schemeClr val="bg1"/>
                </a:solidFill>
                <a:effectLst/>
                <a:latin typeface="Tw Cen MT" panose="020B0602020104020603" pitchFamily="34" charset="0"/>
                <a:ea typeface="MS Mincho" panose="02020609040205080304" pitchFamily="49" charset="-128"/>
              </a:rPr>
              <a:t>КОНСУЛЬТАНТЫ</a:t>
            </a:r>
            <a:endParaRPr lang="it-IT" sz="1100" b="1" dirty="0" smtClean="0">
              <a:solidFill>
                <a:schemeClr val="bg1"/>
              </a:solidFill>
              <a:effectLst/>
              <a:latin typeface="Tw Cen MT" panose="020B0602020104020603" pitchFamily="34" charset="0"/>
              <a:ea typeface="MS Mincho" panose="02020609040205080304" pitchFamily="49" charset="-128"/>
            </a:endParaRP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Сергей Сергеев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</a:t>
            </a:r>
            <a:r>
              <a:rPr lang="ru-RU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со-основатель____</a:t>
            </a:r>
            <a:endParaRPr lang="it-IT" sz="1100" dirty="0" smtClean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171450" lvl="0" indent="-1714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solidFill>
                  <a:schemeClr val="bg1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Михаил Михайлов</a:t>
            </a:r>
            <a:r>
              <a:rPr lang="en-US" sz="1100" dirty="0" smtClean="0">
                <a:solidFill>
                  <a:schemeClr val="bg1"/>
                </a:solidFill>
                <a:effectLst/>
                <a:ea typeface="MS Mincho" panose="02020609040205080304" pitchFamily="49" charset="-128"/>
                <a:cs typeface="Times New Roman" panose="02020603050405020304" pitchFamily="18" charset="0"/>
              </a:rPr>
              <a:t>, CEO___</a:t>
            </a:r>
            <a:endParaRPr lang="it-IT" sz="1100" dirty="0" smtClean="0">
              <a:solidFill>
                <a:schemeClr val="bg1"/>
              </a:solidFill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97400"/>
              </p:ext>
            </p:extLst>
          </p:nvPr>
        </p:nvGraphicFramePr>
        <p:xfrm>
          <a:off x="2256813" y="8849139"/>
          <a:ext cx="4442446" cy="7333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{7E9639D4-E3E2-4D34-9284-5A2195B3D0D7}</a:tableStyleId>
              </a:tblPr>
              <a:tblGrid>
                <a:gridCol w="1482046"/>
                <a:gridCol w="986800"/>
                <a:gridCol w="986800"/>
                <a:gridCol w="986800"/>
              </a:tblGrid>
              <a:tr h="1769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w Cen MT" panose="020B0602020104020603" pitchFamily="34" charset="0"/>
                        </a:rPr>
                        <a:t>Финансы</a:t>
                      </a:r>
                      <a:r>
                        <a:rPr lang="en-US" sz="140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Tw Cen MT" panose="020B0602020104020603" pitchFamily="34" charset="0"/>
                        </a:rPr>
                        <a:t>(</a:t>
                      </a:r>
                      <a:r>
                        <a:rPr lang="ru-RU" sz="900" i="1" dirty="0" smtClean="0">
                          <a:effectLst/>
                          <a:latin typeface="Tw Cen MT" panose="020B0602020104020603" pitchFamily="34" charset="0"/>
                        </a:rPr>
                        <a:t>тыс.</a:t>
                      </a:r>
                      <a:r>
                        <a:rPr lang="ru-RU" sz="900" i="1" baseline="0" dirty="0" smtClean="0">
                          <a:effectLst/>
                          <a:latin typeface="Tw Cen MT" panose="020B0602020104020603" pitchFamily="34" charset="0"/>
                        </a:rPr>
                        <a:t> р</a:t>
                      </a:r>
                      <a:r>
                        <a:rPr lang="ru-RU" sz="900" i="1" dirty="0" smtClean="0">
                          <a:effectLst/>
                          <a:latin typeface="Tw Cen MT" panose="020B0602020104020603" pitchFamily="34" charset="0"/>
                        </a:rPr>
                        <a:t>уб.</a:t>
                      </a:r>
                      <a:r>
                        <a:rPr lang="en-US" sz="900" i="1" dirty="0" smtClean="0">
                          <a:effectLst/>
                          <a:latin typeface="Tw Cen MT" panose="020B0602020104020603" pitchFamily="34" charset="0"/>
                        </a:rPr>
                        <a:t>)</a:t>
                      </a:r>
                      <a:endParaRPr lang="it-IT" sz="900" i="1" dirty="0"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w Cen MT" panose="020B0602020104020603" pitchFamily="34" charset="0"/>
                        </a:rPr>
                        <a:t>2</a:t>
                      </a:r>
                      <a:r>
                        <a:rPr lang="ru-RU" sz="1100" b="0" dirty="0" smtClean="0">
                          <a:effectLst/>
                          <a:latin typeface="Tw Cen MT" panose="020B0602020104020603" pitchFamily="34" charset="0"/>
                        </a:rPr>
                        <a:t>020</a:t>
                      </a:r>
                      <a:endParaRPr lang="it-IT" sz="1100" b="0" dirty="0"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w Cen MT" panose="020B0602020104020603" pitchFamily="34" charset="0"/>
                        </a:rPr>
                        <a:t>20</a:t>
                      </a:r>
                      <a:r>
                        <a:rPr lang="ru-RU" sz="1100" b="0" dirty="0" smtClean="0">
                          <a:effectLst/>
                          <a:latin typeface="Tw Cen MT" panose="020B0602020104020603" pitchFamily="34" charset="0"/>
                        </a:rPr>
                        <a:t>21</a:t>
                      </a:r>
                      <a:endParaRPr lang="it-IT" sz="1100" b="0" dirty="0"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w Cen MT" panose="020B0602020104020603" pitchFamily="34" charset="0"/>
                        </a:rPr>
                        <a:t>20</a:t>
                      </a:r>
                      <a:r>
                        <a:rPr lang="ru-RU" sz="1100" b="0" dirty="0" smtClean="0">
                          <a:effectLst/>
                          <a:latin typeface="Tw Cen MT" panose="020B0602020104020603" pitchFamily="34" charset="0"/>
                        </a:rPr>
                        <a:t>22</a:t>
                      </a:r>
                      <a:endParaRPr lang="it-IT" sz="1100" b="0" dirty="0"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73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Выручка</a:t>
                      </a:r>
                      <a:endParaRPr lang="it-IT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1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1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50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Затраты</a:t>
                      </a:r>
                      <a:endParaRPr lang="it-IT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1.1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.680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30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EBITDA</a:t>
                      </a:r>
                      <a:endParaRPr lang="it-IT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85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3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.600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22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.0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2"/>
          <a:srcRect l="21416" t="4" b="-34312"/>
          <a:stretch/>
        </p:blipFill>
        <p:spPr>
          <a:xfrm>
            <a:off x="146303" y="1301869"/>
            <a:ext cx="1993781" cy="161171"/>
          </a:xfrm>
          <a:prstGeom prst="rect">
            <a:avLst/>
          </a:prstGeom>
        </p:spPr>
      </p:pic>
      <p:grpSp>
        <p:nvGrpSpPr>
          <p:cNvPr id="5" name="Gruppo 4"/>
          <p:cNvGrpSpPr/>
          <p:nvPr/>
        </p:nvGrpSpPr>
        <p:grpSpPr>
          <a:xfrm>
            <a:off x="2237359" y="355979"/>
            <a:ext cx="4461900" cy="901259"/>
            <a:chOff x="2237359" y="355979"/>
            <a:chExt cx="4461900" cy="901259"/>
          </a:xfrm>
        </p:grpSpPr>
        <p:sp>
          <p:nvSpPr>
            <p:cNvPr id="4" name="Rectangle 3"/>
            <p:cNvSpPr/>
            <p:nvPr/>
          </p:nvSpPr>
          <p:spPr>
            <a:xfrm>
              <a:off x="2256813" y="887906"/>
              <a:ext cx="4442446" cy="3693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699765" y="887906"/>
              <a:ext cx="3443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РЕЗЮМЕ для Инвесторов</a:t>
              </a:r>
              <a:endParaRPr lang="it-IT" b="1" i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37359" y="355979"/>
              <a:ext cx="44618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1F4E79"/>
                  </a:solidFill>
                  <a:latin typeface="Century Gothic" panose="020B0502020202020204" pitchFamily="34" charset="0"/>
                </a:rPr>
                <a:t>Название проекта</a:t>
              </a:r>
              <a:endParaRPr lang="it-IT" sz="2800" b="1" dirty="0">
                <a:solidFill>
                  <a:srgbClr val="1F4E79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2" name="Immagin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71324" y="933054"/>
              <a:ext cx="337500" cy="303750"/>
            </a:xfrm>
            <a:prstGeom prst="rect">
              <a:avLst/>
            </a:prstGeom>
          </p:spPr>
        </p:pic>
      </p:grpSp>
      <p:pic>
        <p:nvPicPr>
          <p:cNvPr id="15" name="Immagine 14"/>
          <p:cNvPicPr>
            <a:picLocks noChangeAspect="1"/>
          </p:cNvPicPr>
          <p:nvPr/>
        </p:nvPicPr>
        <p:blipFill rotWithShape="1">
          <a:blip r:embed="rId2"/>
          <a:srcRect l="21416" t="4" b="-34312"/>
          <a:stretch/>
        </p:blipFill>
        <p:spPr>
          <a:xfrm>
            <a:off x="136575" y="9571000"/>
            <a:ext cx="1993781" cy="161171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0" y="0"/>
            <a:ext cx="6848272" cy="9883302"/>
          </a:xfrm>
          <a:prstGeom prst="rect">
            <a:avLst/>
          </a:prstGeom>
          <a:noFill/>
          <a:ln w="3810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355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187" y="1361869"/>
            <a:ext cx="2003898" cy="826851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ctangle 12"/>
          <p:cNvSpPr/>
          <p:nvPr/>
        </p:nvSpPr>
        <p:spPr>
          <a:xfrm>
            <a:off x="136187" y="175418"/>
            <a:ext cx="2003898" cy="1089177"/>
          </a:xfrm>
          <a:prstGeom prst="rect">
            <a:avLst/>
          </a:prstGeom>
          <a:ln>
            <a:solidFill>
              <a:srgbClr val="1F4E79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2"/>
                </a:solidFill>
                <a:latin typeface="Tw Cen MT" panose="020B0602020104020603" pitchFamily="34" charset="0"/>
              </a:rPr>
              <a:t>LOGO</a:t>
            </a:r>
            <a:endParaRPr lang="it-IT" dirty="0">
              <a:solidFill>
                <a:schemeClr val="tx2"/>
              </a:solidFill>
              <a:latin typeface="Tw Cen MT" panose="020B0602020104020603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32098" y="1367129"/>
            <a:ext cx="4467159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X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: 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Инициатор, заказчик-координатор </a:t>
            </a:r>
            <a:r>
              <a:rPr lang="ru-RU" sz="1400" b="1" dirty="0">
                <a:solidFill>
                  <a:schemeClr val="tx2"/>
                </a:solidFill>
                <a:latin typeface="Tw Cen MT" panose="020B0602020104020603" pitchFamily="34" charset="0"/>
              </a:rPr>
              <a:t>проекта</a:t>
            </a:r>
            <a:endParaRPr lang="en-US" sz="1400" b="1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algn="just"/>
            <a:r>
              <a:rPr lang="en-US" sz="1100" dirty="0" smtClean="0">
                <a:solidFill>
                  <a:srgbClr val="000000"/>
                </a:solidFill>
                <a:effectLst/>
                <a:ea typeface="Arial Unicode MS" panose="020B0604020202020204" pitchFamily="34" charset="-128"/>
              </a:rPr>
              <a:t>[</a:t>
            </a:r>
            <a:r>
              <a:rPr lang="ru-RU" sz="1100" dirty="0" smtClean="0">
                <a:solidFill>
                  <a:srgbClr val="000000"/>
                </a:solidFill>
                <a:effectLst/>
                <a:ea typeface="Arial Unicode MS" panose="020B0604020202020204" pitchFamily="34" charset="-128"/>
              </a:rPr>
              <a:t>Наименование инициатора, наименование заказчика-координатора. Удалите раздел, если такие роли в проекте отсутствуют.</a:t>
            </a:r>
            <a:r>
              <a:rPr lang="en-US" sz="1100" dirty="0" smtClean="0">
                <a:solidFill>
                  <a:srgbClr val="000000"/>
                </a:solidFill>
                <a:effectLst/>
                <a:ea typeface="Arial Unicode MS" panose="020B0604020202020204" pitchFamily="34" charset="-128"/>
              </a:rPr>
              <a:t>]</a:t>
            </a:r>
          </a:p>
          <a:p>
            <a:pPr algn="just"/>
            <a:endParaRPr lang="en-US" sz="800" dirty="0">
              <a:solidFill>
                <a:srgbClr val="000000"/>
              </a:solidFill>
              <a:ea typeface="Arial Unicode MS" panose="020B0604020202020204" pitchFamily="34" charset="-128"/>
            </a:endParaRPr>
          </a:p>
          <a:p>
            <a:pPr lvl="0" algn="just"/>
            <a:r>
              <a:rPr lang="en-US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XI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: 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Исполнитель</a:t>
            </a:r>
            <a:endParaRPr lang="it-IT" sz="1400" b="1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algn="just"/>
            <a:r>
              <a:rPr lang="en-US" sz="1100" dirty="0" smtClean="0">
                <a:solidFill>
                  <a:prstClr val="black"/>
                </a:solidFill>
              </a:rPr>
              <a:t>[</a:t>
            </a:r>
            <a:r>
              <a:rPr lang="ru-RU" sz="1100" dirty="0" smtClean="0">
                <a:solidFill>
                  <a:prstClr val="black"/>
                </a:solidFill>
              </a:rPr>
              <a:t>Наименование исполнителя</a:t>
            </a:r>
            <a:r>
              <a:rPr lang="en-US" sz="1100" dirty="0" smtClean="0">
                <a:solidFill>
                  <a:prstClr val="black"/>
                </a:solidFill>
              </a:rPr>
              <a:t>]</a:t>
            </a:r>
          </a:p>
          <a:p>
            <a:pPr algn="just"/>
            <a:endParaRPr lang="en-US" sz="800" dirty="0">
              <a:solidFill>
                <a:prstClr val="black"/>
              </a:solidFill>
              <a:effectLst/>
              <a:ea typeface="Arial Unicode MS" panose="020B0604020202020204" pitchFamily="34" charset="-128"/>
            </a:endParaRPr>
          </a:p>
          <a:p>
            <a:pPr algn="just"/>
            <a:r>
              <a:rPr lang="en-US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XII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: Получатель поддержки</a:t>
            </a:r>
            <a:endParaRPr lang="it-IT" sz="1400" b="1" dirty="0" smtClean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lvl="0" algn="just"/>
            <a:r>
              <a:rPr lang="en-US" sz="1100" dirty="0" smtClean="0">
                <a:solidFill>
                  <a:prstClr val="black"/>
                </a:solidFill>
              </a:rPr>
              <a:t>[</a:t>
            </a:r>
            <a:r>
              <a:rPr lang="ru-RU" sz="1100" dirty="0" smtClean="0">
                <a:solidFill>
                  <a:prstClr val="black"/>
                </a:solidFill>
              </a:rPr>
              <a:t>Наименование получателя</a:t>
            </a:r>
            <a:r>
              <a:rPr lang="en-US" sz="1100" dirty="0" smtClean="0">
                <a:solidFill>
                  <a:prstClr val="black"/>
                </a:solidFill>
              </a:rPr>
              <a:t>]</a:t>
            </a:r>
            <a:endParaRPr lang="it-IT" sz="1100" dirty="0">
              <a:solidFill>
                <a:prstClr val="black"/>
              </a:solidFill>
            </a:endParaRPr>
          </a:p>
          <a:p>
            <a:pPr lvl="0" algn="just"/>
            <a:endParaRPr lang="it-IT" sz="800" dirty="0" smtClean="0">
              <a:effectLst/>
              <a:ea typeface="Arial Unicode MS" panose="020B0604020202020204" pitchFamily="34" charset="-128"/>
            </a:endParaRPr>
          </a:p>
          <a:p>
            <a:pPr algn="just"/>
            <a:r>
              <a:rPr lang="en-US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XIII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: 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Ключевые результаты, которые будут достигнуты, с использованием привлеченных средств</a:t>
            </a:r>
            <a:endParaRPr lang="it-IT" sz="1400" b="1" dirty="0" smtClean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lvl="0" algn="just"/>
            <a:r>
              <a:rPr lang="en-US" sz="1100" dirty="0" smtClean="0">
                <a:solidFill>
                  <a:prstClr val="black"/>
                </a:solidFill>
              </a:rPr>
              <a:t>[</a:t>
            </a:r>
            <a:r>
              <a:rPr lang="ru-RU" sz="1100" dirty="0" smtClean="0">
                <a:solidFill>
                  <a:prstClr val="black"/>
                </a:solidFill>
              </a:rPr>
              <a:t>Укажите ключевые результаты, которые вы планируете достигнуть, используя вновь привлеченные средства.</a:t>
            </a:r>
            <a:r>
              <a:rPr lang="en-US" sz="1100" dirty="0" smtClean="0">
                <a:solidFill>
                  <a:prstClr val="black"/>
                </a:solidFill>
              </a:rPr>
              <a:t>]</a:t>
            </a:r>
            <a:endParaRPr lang="ru-RU" sz="1100" dirty="0" smtClean="0">
              <a:solidFill>
                <a:prstClr val="black"/>
              </a:solidFill>
            </a:endParaRPr>
          </a:p>
          <a:p>
            <a:pPr lvl="0" algn="just"/>
            <a:endParaRPr lang="ru-RU" sz="1100" dirty="0">
              <a:solidFill>
                <a:prstClr val="black"/>
              </a:solidFill>
            </a:endParaRPr>
          </a:p>
          <a:p>
            <a:pPr algn="just"/>
            <a:r>
              <a:rPr lang="en-US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XIV</a:t>
            </a:r>
            <a:r>
              <a:rPr lang="ru-RU" sz="1400" b="1" dirty="0" smtClean="0">
                <a:solidFill>
                  <a:schemeClr val="tx2"/>
                </a:solidFill>
                <a:latin typeface="Tw Cen MT" panose="020B0602020104020603" pitchFamily="34" charset="0"/>
              </a:rPr>
              <a:t>: Стратегия выхода инвесторов из проектной компании</a:t>
            </a:r>
            <a:endParaRPr lang="it-IT" sz="1400" b="1" dirty="0">
              <a:solidFill>
                <a:schemeClr val="tx2"/>
              </a:solidFill>
              <a:latin typeface="Tw Cen MT" panose="020B0602020104020603" pitchFamily="34" charset="0"/>
            </a:endParaRPr>
          </a:p>
          <a:p>
            <a:pPr lvl="0" algn="just"/>
            <a:r>
              <a:rPr lang="en-US" sz="1100" dirty="0" smtClean="0">
                <a:solidFill>
                  <a:prstClr val="black"/>
                </a:solidFill>
              </a:rPr>
              <a:t>[</a:t>
            </a:r>
            <a:r>
              <a:rPr lang="ru-RU" sz="1100" dirty="0" smtClean="0">
                <a:solidFill>
                  <a:prstClr val="black"/>
                </a:solidFill>
              </a:rPr>
              <a:t>Опишите, как инвесторы выйдут из состава участников проектной компании, либо ожидаемый срок возврата средств конвертируемого займа, иное. В случае гранта, удалите данный раздел.</a:t>
            </a:r>
            <a:r>
              <a:rPr lang="en-US" sz="1100" dirty="0" smtClean="0">
                <a:solidFill>
                  <a:prstClr val="black"/>
                </a:solidFill>
              </a:rPr>
              <a:t>]</a:t>
            </a:r>
            <a:endParaRPr lang="ru-RU" sz="1100" dirty="0" smtClean="0">
              <a:solidFill>
                <a:prstClr val="black"/>
              </a:solidFill>
            </a:endParaRPr>
          </a:p>
          <a:p>
            <a:pPr lvl="0" algn="just"/>
            <a:endParaRPr lang="ru-RU" sz="1100" dirty="0">
              <a:solidFill>
                <a:prstClr val="black"/>
              </a:solidFill>
            </a:endParaRPr>
          </a:p>
          <a:p>
            <a:pPr lvl="0" algn="just"/>
            <a:r>
              <a:rPr lang="en-US" sz="1400" b="1" dirty="0" smtClean="0">
                <a:solidFill>
                  <a:schemeClr val="tx2"/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XV: </a:t>
            </a:r>
            <a:r>
              <a:rPr lang="ru-RU" sz="1400" b="1" dirty="0">
                <a:solidFill>
                  <a:schemeClr val="tx2"/>
                </a:solidFill>
                <a:latin typeface="Tw Cen MT" panose="020B0602020104020603" pitchFamily="34" charset="0"/>
                <a:ea typeface="Times New Roman" panose="02020603050405020304" pitchFamily="18" charset="0"/>
              </a:rPr>
              <a:t>Этапы проекта и ключевые контрольные точки</a:t>
            </a:r>
          </a:p>
          <a:p>
            <a:pPr algn="just"/>
            <a:r>
              <a:rPr lang="en-US" sz="1100" dirty="0">
                <a:solidFill>
                  <a:prstClr val="black"/>
                </a:solidFill>
              </a:rPr>
              <a:t>[</a:t>
            </a:r>
            <a:r>
              <a:rPr lang="ru-RU" sz="1100" dirty="0">
                <a:solidFill>
                  <a:prstClr val="black"/>
                </a:solidFill>
              </a:rPr>
              <a:t>Опишите этапы, мероприятия и контрольные точки. Укажите их наименования и сроки</a:t>
            </a:r>
            <a:r>
              <a:rPr lang="en-US" sz="1100" dirty="0">
                <a:solidFill>
                  <a:prstClr val="black"/>
                </a:solidFill>
              </a:rPr>
              <a:t>]</a:t>
            </a:r>
            <a:endParaRPr lang="it-IT" sz="1100" dirty="0">
              <a:solidFill>
                <a:prstClr val="black"/>
              </a:solidFill>
            </a:endParaRPr>
          </a:p>
          <a:p>
            <a:pPr lvl="0" algn="just"/>
            <a:endParaRPr lang="it-IT" sz="1100" dirty="0">
              <a:solidFill>
                <a:prstClr val="black"/>
              </a:solidFill>
            </a:endParaRPr>
          </a:p>
        </p:txBody>
      </p:sp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838027"/>
              </p:ext>
            </p:extLst>
          </p:nvPr>
        </p:nvGraphicFramePr>
        <p:xfrm>
          <a:off x="2263163" y="8849139"/>
          <a:ext cx="4442446" cy="9467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{7E9639D4-E3E2-4D34-9284-5A2195B3D0D7}</a:tableStyleId>
              </a:tblPr>
              <a:tblGrid>
                <a:gridCol w="1482046"/>
                <a:gridCol w="986800"/>
                <a:gridCol w="986800"/>
                <a:gridCol w="986800"/>
              </a:tblGrid>
              <a:tr h="1769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w Cen MT" panose="020B0602020104020603" pitchFamily="34" charset="0"/>
                        </a:rPr>
                        <a:t>Финансовый</a:t>
                      </a:r>
                      <a:r>
                        <a:rPr lang="ru-RU" sz="1400" b="0" baseline="0" dirty="0" smtClean="0">
                          <a:effectLst/>
                          <a:latin typeface="Tw Cen MT" panose="020B0602020104020603" pitchFamily="34" charset="0"/>
                        </a:rPr>
                        <a:t> п</a:t>
                      </a:r>
                      <a:r>
                        <a:rPr lang="ru-RU" sz="1400" b="0" dirty="0" smtClean="0">
                          <a:effectLst/>
                          <a:latin typeface="Tw Cen MT" panose="020B0602020104020603" pitchFamily="34" charset="0"/>
                        </a:rPr>
                        <a:t>лан</a:t>
                      </a:r>
                      <a:r>
                        <a:rPr lang="en-US" sz="1400" dirty="0" smtClean="0"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Tw Cen MT" panose="020B0602020104020603" pitchFamily="34" charset="0"/>
                        </a:rPr>
                        <a:t>(</a:t>
                      </a:r>
                      <a:r>
                        <a:rPr lang="ru-RU" sz="900" i="1" dirty="0" smtClean="0">
                          <a:effectLst/>
                          <a:latin typeface="Tw Cen MT" panose="020B0602020104020603" pitchFamily="34" charset="0"/>
                        </a:rPr>
                        <a:t>тыс.</a:t>
                      </a:r>
                      <a:r>
                        <a:rPr lang="ru-RU" sz="900" i="1" baseline="0" dirty="0" smtClean="0">
                          <a:effectLst/>
                          <a:latin typeface="Tw Cen MT" panose="020B0602020104020603" pitchFamily="34" charset="0"/>
                        </a:rPr>
                        <a:t> р</a:t>
                      </a:r>
                      <a:r>
                        <a:rPr lang="ru-RU" sz="900" i="1" dirty="0" smtClean="0">
                          <a:effectLst/>
                          <a:latin typeface="Tw Cen MT" panose="020B0602020104020603" pitchFamily="34" charset="0"/>
                        </a:rPr>
                        <a:t>уб.</a:t>
                      </a:r>
                      <a:r>
                        <a:rPr lang="en-US" sz="900" i="1" dirty="0" smtClean="0">
                          <a:effectLst/>
                          <a:latin typeface="Tw Cen MT" panose="020B0602020104020603" pitchFamily="34" charset="0"/>
                        </a:rPr>
                        <a:t>)</a:t>
                      </a:r>
                      <a:endParaRPr lang="it-IT" sz="900" i="1" dirty="0"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w Cen MT" panose="020B0602020104020603" pitchFamily="34" charset="0"/>
                        </a:rPr>
                        <a:t>2</a:t>
                      </a:r>
                      <a:r>
                        <a:rPr lang="ru-RU" sz="1100" b="0" dirty="0" smtClean="0">
                          <a:effectLst/>
                          <a:latin typeface="Tw Cen MT" panose="020B0602020104020603" pitchFamily="34" charset="0"/>
                        </a:rPr>
                        <a:t>023</a:t>
                      </a:r>
                      <a:endParaRPr lang="it-IT" sz="1100" b="0" dirty="0"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w Cen MT" panose="020B0602020104020603" pitchFamily="34" charset="0"/>
                        </a:rPr>
                        <a:t>20</a:t>
                      </a:r>
                      <a:r>
                        <a:rPr lang="ru-RU" sz="1100" b="0" dirty="0" smtClean="0">
                          <a:effectLst/>
                          <a:latin typeface="Tw Cen MT" panose="020B0602020104020603" pitchFamily="34" charset="0"/>
                        </a:rPr>
                        <a:t>24</a:t>
                      </a:r>
                      <a:endParaRPr lang="it-IT" sz="1100" b="0" dirty="0"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effectLst/>
                          <a:latin typeface="Tw Cen MT" panose="020B0602020104020603" pitchFamily="34" charset="0"/>
                        </a:rPr>
                        <a:t>20</a:t>
                      </a:r>
                      <a:r>
                        <a:rPr lang="ru-RU" sz="1100" b="0" dirty="0" smtClean="0">
                          <a:effectLst/>
                          <a:latin typeface="Tw Cen MT" panose="020B0602020104020603" pitchFamily="34" charset="0"/>
                        </a:rPr>
                        <a:t>25</a:t>
                      </a:r>
                      <a:endParaRPr lang="it-IT" sz="1100" b="0" dirty="0"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73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Выручка</a:t>
                      </a:r>
                      <a:endParaRPr lang="it-IT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1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30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250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Затраты</a:t>
                      </a:r>
                      <a:endParaRPr lang="it-IT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65.0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90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180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6350" cap="flat" cmpd="sng" algn="ctr">
                      <a:noFill/>
                      <a:prstDash val="solid"/>
                      <a:miter lim="800000"/>
                    </a:lnT>
                    <a:lnB w="50800" cmpd="dbl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733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EBITDA</a:t>
                      </a:r>
                      <a:endParaRPr lang="it-IT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33.000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49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85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.0</a:t>
                      </a:r>
                      <a:r>
                        <a:rPr lang="ru-RU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Tw Cen MT" panose="020B0602020104020603" pitchFamily="34" charset="0"/>
                        </a:rPr>
                        <a:t>0</a:t>
                      </a:r>
                      <a:endParaRPr lang="it-IT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Tw Cen MT" panose="020B0602020104020603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263" marR="62263" marT="0" marB="0" anchor="ctr">
                    <a:lnL w="6350" cap="flat" cmpd="sng" algn="ctr">
                      <a:noFill/>
                      <a:prstDash val="solid"/>
                      <a:miter lim="800000"/>
                    </a:lnL>
                    <a:lnR w="6350" cap="flat" cmpd="sng" algn="ctr">
                      <a:noFill/>
                      <a:prstDash val="solid"/>
                      <a:miter lim="800000"/>
                    </a:lnR>
                    <a:lnT w="50800" cmpd="dbl">
                      <a:noFill/>
                    </a:lnT>
                    <a:lnB w="6350" cap="flat" cmpd="sng" algn="ctr">
                      <a:noFill/>
                      <a:prstDash val="solid"/>
                      <a:miter lim="800000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10" name="Immagine 9"/>
          <p:cNvPicPr>
            <a:picLocks noChangeAspect="1"/>
          </p:cNvPicPr>
          <p:nvPr/>
        </p:nvPicPr>
        <p:blipFill rotWithShape="1">
          <a:blip r:embed="rId2"/>
          <a:srcRect l="21416" t="4" b="-34312"/>
          <a:stretch/>
        </p:blipFill>
        <p:spPr>
          <a:xfrm>
            <a:off x="146303" y="1301869"/>
            <a:ext cx="1993781" cy="161171"/>
          </a:xfrm>
          <a:prstGeom prst="rect">
            <a:avLst/>
          </a:prstGeom>
        </p:spPr>
      </p:pic>
      <p:grpSp>
        <p:nvGrpSpPr>
          <p:cNvPr id="5" name="Gruppo 4"/>
          <p:cNvGrpSpPr/>
          <p:nvPr/>
        </p:nvGrpSpPr>
        <p:grpSpPr>
          <a:xfrm>
            <a:off x="2237359" y="355979"/>
            <a:ext cx="4461900" cy="901259"/>
            <a:chOff x="2237359" y="355979"/>
            <a:chExt cx="4461900" cy="901259"/>
          </a:xfrm>
        </p:grpSpPr>
        <p:sp>
          <p:nvSpPr>
            <p:cNvPr id="4" name="Rectangle 3"/>
            <p:cNvSpPr/>
            <p:nvPr/>
          </p:nvSpPr>
          <p:spPr>
            <a:xfrm>
              <a:off x="2256813" y="887906"/>
              <a:ext cx="4442446" cy="3693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2699765" y="887906"/>
              <a:ext cx="34435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i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РЕЗЮМЕ </a:t>
              </a:r>
              <a:r>
                <a:rPr lang="ru-RU" b="1" i="1" dirty="0">
                  <a:solidFill>
                    <a:schemeClr val="bg1"/>
                  </a:solidFill>
                  <a:latin typeface="Tw Cen MT" panose="020B0602020104020603" pitchFamily="34" charset="0"/>
                </a:rPr>
                <a:t>для </a:t>
              </a:r>
              <a:r>
                <a:rPr lang="ru-RU" b="1" i="1" dirty="0" smtClean="0">
                  <a:solidFill>
                    <a:schemeClr val="bg1"/>
                  </a:solidFill>
                  <a:latin typeface="Tw Cen MT" panose="020B0602020104020603" pitchFamily="34" charset="0"/>
                </a:rPr>
                <a:t>Инвесторов</a:t>
              </a:r>
              <a:endParaRPr lang="it-IT" b="1" i="1" dirty="0">
                <a:solidFill>
                  <a:schemeClr val="bg1"/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237359" y="355979"/>
              <a:ext cx="44618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b="1" dirty="0" smtClean="0">
                  <a:solidFill>
                    <a:srgbClr val="1F4E79"/>
                  </a:solidFill>
                  <a:latin typeface="Century Gothic" panose="020B0502020202020204" pitchFamily="34" charset="0"/>
                </a:rPr>
                <a:t>Название проекта</a:t>
              </a:r>
              <a:endParaRPr lang="it-IT" sz="2800" b="1" dirty="0">
                <a:solidFill>
                  <a:srgbClr val="1F4E79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2" name="Immagine 1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371324" y="933054"/>
              <a:ext cx="337500" cy="303750"/>
            </a:xfrm>
            <a:prstGeom prst="rect">
              <a:avLst/>
            </a:prstGeom>
          </p:spPr>
        </p:pic>
      </p:grpSp>
      <p:pic>
        <p:nvPicPr>
          <p:cNvPr id="15" name="Immagine 14"/>
          <p:cNvPicPr>
            <a:picLocks noChangeAspect="1"/>
          </p:cNvPicPr>
          <p:nvPr/>
        </p:nvPicPr>
        <p:blipFill rotWithShape="1">
          <a:blip r:embed="rId2"/>
          <a:srcRect l="21416" t="4" b="-34312"/>
          <a:stretch/>
        </p:blipFill>
        <p:spPr>
          <a:xfrm>
            <a:off x="136575" y="9571000"/>
            <a:ext cx="1993781" cy="161171"/>
          </a:xfrm>
          <a:prstGeom prst="rect">
            <a:avLst/>
          </a:prstGeom>
        </p:spPr>
      </p:pic>
      <p:sp>
        <p:nvSpPr>
          <p:cNvPr id="7" name="Rettangolo 6"/>
          <p:cNvSpPr/>
          <p:nvPr/>
        </p:nvSpPr>
        <p:spPr>
          <a:xfrm>
            <a:off x="0" y="0"/>
            <a:ext cx="6848272" cy="9883302"/>
          </a:xfrm>
          <a:prstGeom prst="rect">
            <a:avLst/>
          </a:prstGeom>
          <a:noFill/>
          <a:ln w="38100">
            <a:solidFill>
              <a:srgbClr val="1F4E7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993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452</Words>
  <Application>Microsoft Office PowerPoint</Application>
  <PresentationFormat>Лист A4 (210x297 мм)</PresentationFormat>
  <Paragraphs>107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1" baseType="lpstr">
      <vt:lpstr>Arial Unicode MS</vt:lpstr>
      <vt:lpstr>Arial</vt:lpstr>
      <vt:lpstr>Calibri</vt:lpstr>
      <vt:lpstr>Calibri Light</vt:lpstr>
      <vt:lpstr>Century Gothic</vt:lpstr>
      <vt:lpstr>MS Mincho</vt:lpstr>
      <vt:lpstr>Times New Roman</vt:lpstr>
      <vt:lpstr>Tw Cen MT</vt:lpstr>
      <vt:lpstr>Office Theme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Ciro Spedaliere</dc:creator>
  <cp:lastModifiedBy>Сметанин Виталий</cp:lastModifiedBy>
  <cp:revision>59</cp:revision>
  <dcterms:created xsi:type="dcterms:W3CDTF">2014-10-09T15:45:32Z</dcterms:created>
  <dcterms:modified xsi:type="dcterms:W3CDTF">2023-05-30T09:56:04Z</dcterms:modified>
</cp:coreProperties>
</file>